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73" r:id="rId7"/>
    <p:sldId id="259" r:id="rId8"/>
    <p:sldId id="260" r:id="rId9"/>
    <p:sldId id="263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037978-F100-4F85-B0FC-7A6A9F9A5CEA}" v="50" dt="2023-07-17T01:11:45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C3A83-958C-CEDE-EE8B-55325E3D7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4FE0CE-95FB-FFE4-4C97-9B350D6A6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DE0B2-AD2E-C391-9BC6-4652F376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3B742-7797-8786-608C-FF7D694E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FD2A9-915F-E0C1-3B8D-BC5F5F43C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925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585A1-8BA3-B70C-19AC-B91CED8D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BF50B-8520-D6BF-81F8-8F612C79E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6AFF0-365E-B10C-B1A6-E11B74838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DE91B-6223-E63F-4003-7BD5734BE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27B9F-25EB-8F34-4F43-C7D309DE9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402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D459B4-9A4B-C071-C846-41E8F3D1A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F90C4-B325-58B4-A55E-38A94BB28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7F7F-F483-0AA5-5BB8-561E2D118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473DE-AD88-D167-E2E6-B5F132B75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F819B-93B1-1DE5-250C-6B552180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262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D5D9A-52F2-E35D-380F-1812887E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B163E-9259-740B-132F-6DA40DB12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79D70-5E34-68F5-7326-196C811A7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72F7-073B-87EA-634C-F13CC10F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C7D73-AE87-2E04-6EB8-3D604B4D4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451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827CD-C0B2-A33E-B8AF-626207389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13A1A-D4E9-A886-B8CB-E43EF572C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74B09-EBDC-9EAB-4D9E-7A92DA728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47749-DBFA-FA66-5394-20A755A3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52DCE-C80D-CCBE-A9C2-2B14B9D81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525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2997F-B808-93A5-9D77-435D18FB9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9AB99-97A7-81FE-9C51-550C84AD6D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D3331-7F4D-511B-8389-D1A2107E4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846702-262B-7ED9-879A-E16D4F1BC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E8B87-2808-FC73-B9BC-37CCBFCE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ACD90-F5B6-347B-1C82-BED5CEC9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901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478C8-C438-E10E-AC22-990BDC762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E04D1-B2CA-6A63-D924-45180E010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C75FA-AC73-A360-246B-CB9214344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CC18A-AA07-31B7-9F2C-A6E179D93D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7FAA27-BF22-D4CC-309E-1703AF1AD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419E0-6111-5C90-C98D-C96F6E378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0B723D-28B2-B1E9-C164-FC4F0562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45D9C0-95A1-E790-6F48-2C11340BE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18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49197-3228-77A0-9685-2F9FEDA9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D704B9-D011-C453-222D-4406754B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F445D5-5A6E-89A8-EED4-69AE6581D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1962D-3A6B-12F5-7175-11F9CACB5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997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2D8C3-BA23-CAFC-2DF0-030588BED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A85A48-65CC-96CB-39A8-15016EEA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BEB0D6-63C5-45D7-5A3E-623E2181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79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32326-57BE-A79B-07DC-6997942FB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DC149-6A0B-A45D-A4B8-397CB5EF5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A40773-A05F-2AC7-C87D-B70A22F0C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91DA1-FF94-7038-26BA-4FD02A5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88929-907A-01C9-67B7-1B5DBA0C6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F224A-EA07-BDB9-D387-93BFDDA8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112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FF2E-3714-9EDD-7F54-90BA04AC7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99D51-3933-904C-0AC5-EC2C021AF9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06007-9224-DEF3-16F7-F07413A3A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FE3AD-2D5C-9FED-C1A3-1ACC8749A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A2A47-9770-D190-F8A1-F99A727C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7DEAB-4169-4638-9BFD-529CC7FF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366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413FE0-8F02-060D-8E1B-09BFEB15A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D62B2-B8E6-F8E0-D8BC-2C7AC93D5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B6842-762D-6916-A1D6-B417410B5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5C223-EA4A-4F02-B3B1-5952F27B94E8}" type="datetimeFigureOut">
              <a:rPr lang="en-AU" smtClean="0"/>
              <a:t>17/07/2023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1BEC-9EAF-965E-BB47-DCBE1D882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0C492-3B06-4007-AF1F-604C5B529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5DC7-4E42-4C55-97EF-E0DE7B7913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337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travelpay.com.a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ello@blacksheeptourism.com.au" TargetMode="External"/><Relationship Id="rId2" Type="http://schemas.openxmlformats.org/officeDocument/2006/relationships/hyperlink" Target="mailto:support@pcvoyages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1DF91F20-B96F-4F77-AC3E-2CDD3BAA1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3D487F7-9050-4871-B351-34A72ADB2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484" y="-1"/>
            <a:ext cx="8111296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43C27DD-EF6A-4C48-9669-C2970E71A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858281" y="-401562"/>
            <a:ext cx="6858004" cy="7661129"/>
          </a:xfrm>
          <a:prstGeom prst="rect">
            <a:avLst/>
          </a:prstGeom>
          <a:gradFill>
            <a:gsLst>
              <a:gs pos="0">
                <a:schemeClr val="accent1">
                  <a:alpha val="23000"/>
                </a:schemeClr>
              </a:gs>
              <a:gs pos="71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0"/>
                </a:srgb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84384FE-1C88-4CAA-8FB8-2313A3AE7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7519" y="-1"/>
            <a:ext cx="8118331" cy="6858000"/>
          </a:xfrm>
          <a:prstGeom prst="rect">
            <a:avLst/>
          </a:prstGeom>
          <a:gradFill>
            <a:gsLst>
              <a:gs pos="14000">
                <a:schemeClr val="accent1">
                  <a:alpha val="0"/>
                </a:schemeClr>
              </a:gs>
              <a:gs pos="100000">
                <a:srgbClr val="000000">
                  <a:alpha val="82000"/>
                </a:srgb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87B6A113-58CD-406C-BCE4-6E1F1F2BE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449520">
            <a:off x="2569700" y="983306"/>
            <a:ext cx="5005754" cy="5005754"/>
          </a:xfrm>
          <a:prstGeom prst="ellipse">
            <a:avLst/>
          </a:prstGeom>
          <a:gradFill>
            <a:gsLst>
              <a:gs pos="17000">
                <a:schemeClr val="accent1">
                  <a:lumMod val="75000"/>
                  <a:alpha val="0"/>
                </a:schemeClr>
              </a:gs>
              <a:gs pos="82000">
                <a:srgbClr val="000000">
                  <a:alpha val="24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E4DCEB-2EB4-D396-81CE-42971693F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1948" y="857251"/>
            <a:ext cx="6219582" cy="3160113"/>
          </a:xfrm>
        </p:spPr>
        <p:txBody>
          <a:bodyPr anchor="b">
            <a:normAutofit/>
          </a:bodyPr>
          <a:lstStyle/>
          <a:p>
            <a:pPr algn="l"/>
            <a:r>
              <a:rPr lang="en-AU" sz="4800" b="1" dirty="0">
                <a:solidFill>
                  <a:srgbClr val="FFFFFF"/>
                </a:solidFill>
              </a:rPr>
              <a:t>TravelWorks</a:t>
            </a:r>
            <a:br>
              <a:rPr lang="en-AU" sz="4800" b="1" dirty="0">
                <a:solidFill>
                  <a:srgbClr val="FFFFFF"/>
                </a:solidFill>
              </a:rPr>
            </a:br>
            <a:r>
              <a:rPr lang="en-AU" sz="4000" b="1" dirty="0" err="1">
                <a:solidFill>
                  <a:srgbClr val="FFFFFF"/>
                </a:solidFill>
              </a:rPr>
              <a:t>TravelPay</a:t>
            </a:r>
            <a:r>
              <a:rPr lang="en-AU" sz="4000" b="1" dirty="0">
                <a:solidFill>
                  <a:srgbClr val="FFFFFF"/>
                </a:solidFill>
              </a:rPr>
              <a:t> Integration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5A1AA86-B7E6-4C02-AA34-F1A25CD4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7518" y="4354178"/>
            <a:ext cx="8118330" cy="250381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33000"/>
                </a:schemeClr>
              </a:gs>
              <a:gs pos="83000">
                <a:srgbClr val="000000">
                  <a:alpha val="21000"/>
                </a:srgb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7B438B-0231-147C-EA80-8F8E59FE01D3}"/>
              </a:ext>
            </a:extLst>
          </p:cNvPr>
          <p:cNvSpPr txBox="1"/>
          <p:nvPr/>
        </p:nvSpPr>
        <p:spPr>
          <a:xfrm>
            <a:off x="8567532" y="931742"/>
            <a:ext cx="3352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>
                    <a:lumMod val="50000"/>
                  </a:schemeClr>
                </a:solidFill>
              </a:rPr>
              <a:t>Set-Up Information</a:t>
            </a:r>
          </a:p>
          <a:p>
            <a:endParaRPr lang="en-AU" sz="28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AU" sz="2800" b="1" dirty="0">
                <a:solidFill>
                  <a:schemeClr val="bg1">
                    <a:lumMod val="50000"/>
                  </a:schemeClr>
                </a:solidFill>
              </a:rPr>
              <a:t>Bank Account details in TravelWorks</a:t>
            </a:r>
          </a:p>
          <a:p>
            <a:endParaRPr lang="en-AU" sz="28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AU" sz="2800" b="1" dirty="0">
                <a:solidFill>
                  <a:schemeClr val="bg1">
                    <a:lumMod val="50000"/>
                  </a:schemeClr>
                </a:solidFill>
              </a:rPr>
              <a:t>Processing a Customer Payment</a:t>
            </a:r>
          </a:p>
          <a:p>
            <a:endParaRPr lang="en-AU" sz="28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AU" sz="2800" b="1" dirty="0" err="1">
                <a:solidFill>
                  <a:schemeClr val="bg1">
                    <a:lumMod val="50000"/>
                  </a:schemeClr>
                </a:solidFill>
              </a:rPr>
              <a:t>TravelPay</a:t>
            </a:r>
            <a:r>
              <a:rPr lang="en-AU" sz="2800" b="1" dirty="0">
                <a:solidFill>
                  <a:schemeClr val="bg1">
                    <a:lumMod val="50000"/>
                  </a:schemeClr>
                </a:solidFill>
              </a:rPr>
              <a:t> Interface</a:t>
            </a:r>
          </a:p>
          <a:p>
            <a:endParaRPr lang="en-AU" sz="28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AU" sz="2800" b="1" dirty="0">
                <a:solidFill>
                  <a:schemeClr val="bg1">
                    <a:lumMod val="50000"/>
                  </a:schemeClr>
                </a:solidFill>
              </a:rPr>
              <a:t>Payment recorded on Customer Invoice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767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B2C491-C533-2EB2-16EA-FD0DFCFCD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AU" sz="4000" b="1" dirty="0">
                <a:solidFill>
                  <a:srgbClr val="FFFFFF"/>
                </a:solidFill>
              </a:rPr>
              <a:t>Set-Up Information</a:t>
            </a:r>
            <a:br>
              <a:rPr lang="en-AU" sz="4000" b="1" dirty="0">
                <a:solidFill>
                  <a:srgbClr val="FFFFFF"/>
                </a:solidFill>
              </a:rPr>
            </a:br>
            <a:r>
              <a:rPr lang="en-AU" sz="4000" b="1" dirty="0">
                <a:solidFill>
                  <a:srgbClr val="FFFFFF"/>
                </a:solidFill>
              </a:rPr>
              <a:t>1. Obtain Credentials from </a:t>
            </a:r>
            <a:r>
              <a:rPr lang="en-AU" sz="4000" b="1" dirty="0" err="1">
                <a:solidFill>
                  <a:srgbClr val="FFFFFF"/>
                </a:solidFill>
              </a:rPr>
              <a:t>TravelPay</a:t>
            </a:r>
            <a:endParaRPr lang="en-AU" sz="4000" b="1" dirty="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54FC87-04B9-0C60-7B74-E69110DA60C3}"/>
              </a:ext>
            </a:extLst>
          </p:cNvPr>
          <p:cNvSpPr txBox="1"/>
          <p:nvPr/>
        </p:nvSpPr>
        <p:spPr>
          <a:xfrm>
            <a:off x="459350" y="1750114"/>
            <a:ext cx="11561060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Agency to contact </a:t>
            </a:r>
            <a:r>
              <a:rPr lang="en-AU" b="1" dirty="0" err="1">
                <a:solidFill>
                  <a:schemeClr val="bg1">
                    <a:lumMod val="50000"/>
                  </a:schemeClr>
                </a:solidFill>
              </a:rPr>
              <a:t>TravelPay</a:t>
            </a:r>
            <a:r>
              <a:rPr lang="en-AU" dirty="0"/>
              <a:t> to request their Credentials + API Credentials</a:t>
            </a:r>
          </a:p>
          <a:p>
            <a:endParaRPr lang="en-AU" sz="800" dirty="0"/>
          </a:p>
          <a:p>
            <a:endParaRPr lang="en-AU" sz="800" dirty="0"/>
          </a:p>
          <a:p>
            <a:r>
              <a:rPr lang="en-AU" u="sng" dirty="0"/>
              <a:t>API Credentials</a:t>
            </a:r>
          </a:p>
          <a:p>
            <a:r>
              <a:rPr lang="en-AU" dirty="0"/>
              <a:t>These API credentials are the same for both </a:t>
            </a:r>
            <a:r>
              <a:rPr lang="en-AU" dirty="0" err="1"/>
              <a:t>JQuery</a:t>
            </a:r>
            <a:r>
              <a:rPr lang="en-AU" dirty="0"/>
              <a:t> and for API authentication</a:t>
            </a:r>
          </a:p>
          <a:p>
            <a:endParaRPr lang="en-AU" sz="800" dirty="0"/>
          </a:p>
          <a:p>
            <a:endParaRPr lang="en-AU" sz="800" dirty="0"/>
          </a:p>
          <a:p>
            <a:r>
              <a:rPr lang="en-AU" b="1" dirty="0" err="1">
                <a:solidFill>
                  <a:schemeClr val="bg1">
                    <a:lumMod val="50000"/>
                  </a:schemeClr>
                </a:solidFill>
              </a:rPr>
              <a:t>Api_key</a:t>
            </a:r>
            <a:r>
              <a:rPr lang="en-AU" b="1" dirty="0">
                <a:solidFill>
                  <a:schemeClr val="bg1">
                    <a:lumMod val="50000"/>
                  </a:schemeClr>
                </a:solidFill>
              </a:rPr>
              <a:t> =</a:t>
            </a:r>
          </a:p>
          <a:p>
            <a:r>
              <a:rPr lang="en-AU" b="1" dirty="0">
                <a:solidFill>
                  <a:schemeClr val="bg1">
                    <a:lumMod val="50000"/>
                  </a:schemeClr>
                </a:solidFill>
              </a:rPr>
              <a:t>Username =</a:t>
            </a:r>
          </a:p>
          <a:p>
            <a:r>
              <a:rPr lang="en-AU" b="1" dirty="0">
                <a:solidFill>
                  <a:schemeClr val="bg1">
                    <a:lumMod val="50000"/>
                  </a:schemeClr>
                </a:solidFill>
              </a:rPr>
              <a:t>Password =</a:t>
            </a:r>
          </a:p>
          <a:p>
            <a:endParaRPr lang="en-AU" dirty="0"/>
          </a:p>
          <a:p>
            <a:r>
              <a:rPr lang="en-AU" sz="1600" i="1" dirty="0" err="1"/>
              <a:t>TravelPay</a:t>
            </a:r>
            <a:r>
              <a:rPr lang="en-AU" sz="1600" i="1" dirty="0"/>
              <a:t> Support Team: </a:t>
            </a:r>
            <a:r>
              <a:rPr lang="en-AU" sz="1600" i="1" dirty="0">
                <a:hlinkClick r:id="rId2"/>
              </a:rPr>
              <a:t>info@travelpay.com.au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580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B2C491-C533-2EB2-16EA-FD0DFCFCD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AU" sz="4000" b="1" dirty="0">
                <a:solidFill>
                  <a:srgbClr val="FFFFFF"/>
                </a:solidFill>
              </a:rPr>
              <a:t>Set-Up Information</a:t>
            </a:r>
            <a:br>
              <a:rPr lang="en-AU" sz="4000" b="1" dirty="0">
                <a:solidFill>
                  <a:srgbClr val="FFFFFF"/>
                </a:solidFill>
              </a:rPr>
            </a:br>
            <a:r>
              <a:rPr lang="en-AU" sz="4000" b="1" dirty="0">
                <a:solidFill>
                  <a:srgbClr val="FFFFFF"/>
                </a:solidFill>
              </a:rPr>
              <a:t>2. Credentials provided to TravelWorks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54FC87-04B9-0C60-7B74-E69110DA60C3}"/>
              </a:ext>
            </a:extLst>
          </p:cNvPr>
          <p:cNvSpPr txBox="1"/>
          <p:nvPr/>
        </p:nvSpPr>
        <p:spPr>
          <a:xfrm>
            <a:off x="344428" y="1622745"/>
            <a:ext cx="1156106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AU" dirty="0"/>
          </a:p>
          <a:p>
            <a:r>
              <a:rPr lang="en-AU" b="1" dirty="0" err="1">
                <a:solidFill>
                  <a:schemeClr val="bg1">
                    <a:lumMod val="50000"/>
                  </a:schemeClr>
                </a:solidFill>
              </a:rPr>
              <a:t>TravelPay</a:t>
            </a:r>
            <a:r>
              <a:rPr lang="en-AU" dirty="0"/>
              <a:t> will provide Credentials to TravelWorks/PC Voyages Canada with cc to the Agency and Black Sheep Tourism</a:t>
            </a:r>
          </a:p>
          <a:p>
            <a:endParaRPr lang="en-AU" dirty="0"/>
          </a:p>
          <a:p>
            <a:r>
              <a:rPr lang="en-AU" dirty="0"/>
              <a:t>To: TravelWorks/PC Voyages Canada: </a:t>
            </a:r>
            <a:r>
              <a:rPr lang="en-AU" dirty="0">
                <a:hlinkClick r:id="rId2"/>
              </a:rPr>
              <a:t>support@pcvoyages.com</a:t>
            </a:r>
            <a:endParaRPr lang="en-AU" dirty="0"/>
          </a:p>
          <a:p>
            <a:r>
              <a:rPr lang="en-AU" dirty="0"/>
              <a:t>Cc: Black Sheep Tourism: </a:t>
            </a:r>
            <a:r>
              <a:rPr lang="en-AU" dirty="0">
                <a:hlinkClick r:id="rId3"/>
              </a:rPr>
              <a:t>hello@blacksheeptourism.com.au</a:t>
            </a:r>
            <a:endParaRPr lang="en-AU" dirty="0"/>
          </a:p>
          <a:p>
            <a:r>
              <a:rPr lang="en-AU" dirty="0"/>
              <a:t>Cc: Your Agency email:</a:t>
            </a:r>
          </a:p>
          <a:p>
            <a:endParaRPr lang="en-AU" dirty="0"/>
          </a:p>
          <a:p>
            <a:r>
              <a:rPr lang="en-AU" dirty="0"/>
              <a:t>TravelWorks/PC Voyages will arrange the installation of the </a:t>
            </a:r>
            <a:r>
              <a:rPr lang="en-AU" dirty="0" err="1"/>
              <a:t>TravelPay</a:t>
            </a:r>
            <a:r>
              <a:rPr lang="en-AU" dirty="0"/>
              <a:t> Integration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605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164D71-79A3-0D3C-4F6B-DDDF0E72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FFFF"/>
                </a:solidFill>
              </a:rPr>
              <a:t>Enter Bank Account Details in TravelWorks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35EF0D-401F-263F-426B-0EF9514D675F}"/>
              </a:ext>
            </a:extLst>
          </p:cNvPr>
          <p:cNvSpPr txBox="1"/>
          <p:nvPr/>
        </p:nvSpPr>
        <p:spPr>
          <a:xfrm>
            <a:off x="294638" y="1885279"/>
            <a:ext cx="11602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Bank Account details associated with </a:t>
            </a:r>
            <a:r>
              <a:rPr lang="en-AU" dirty="0" err="1"/>
              <a:t>TravelPay</a:t>
            </a:r>
            <a:r>
              <a:rPr lang="en-AU" dirty="0"/>
              <a:t> must be correctly housed in TravelWorks to enable payment processing</a:t>
            </a:r>
          </a:p>
          <a:p>
            <a:endParaRPr lang="en-AU" dirty="0"/>
          </a:p>
          <a:p>
            <a:r>
              <a:rPr lang="en-AU" b="1" dirty="0">
                <a:solidFill>
                  <a:schemeClr val="bg1">
                    <a:lumMod val="50000"/>
                  </a:schemeClr>
                </a:solidFill>
              </a:rPr>
              <a:t>System Configuration &gt; Bank Accounts </a:t>
            </a: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9C6EBD16-3DBB-BFA2-6445-C7EDEB91E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475" y="2834188"/>
            <a:ext cx="6861074" cy="372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0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469FBA-E664-9A6F-0748-74FB571E0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FFFF"/>
                </a:solidFill>
              </a:rPr>
              <a:t>Processing a Customer Payment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87F49A-CDB5-9B7D-D7AB-97B3A4FFD767}"/>
              </a:ext>
            </a:extLst>
          </p:cNvPr>
          <p:cNvSpPr txBox="1"/>
          <p:nvPr/>
        </p:nvSpPr>
        <p:spPr>
          <a:xfrm>
            <a:off x="294638" y="1885279"/>
            <a:ext cx="1160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50000"/>
                  </a:schemeClr>
                </a:solidFill>
              </a:rPr>
              <a:t>Invoicing &gt; Invoices</a:t>
            </a:r>
            <a:r>
              <a:rPr lang="en-AU" dirty="0"/>
              <a:t>:  select the invoice, scroll down to the Payment section, select Add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66AAC8-0666-2928-A268-CAF869078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38" y="2431286"/>
            <a:ext cx="11449805" cy="1590744"/>
          </a:xfrm>
          <a:prstGeom prst="rect">
            <a:avLst/>
          </a:prstGeom>
        </p:spPr>
      </p:pic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724BDE46-0B07-FB05-8321-F3167C78B58D}"/>
              </a:ext>
            </a:extLst>
          </p:cNvPr>
          <p:cNvSpPr/>
          <p:nvPr/>
        </p:nvSpPr>
        <p:spPr>
          <a:xfrm>
            <a:off x="1620873" y="2428629"/>
            <a:ext cx="563527" cy="573649"/>
          </a:xfrm>
          <a:prstGeom prst="flowChartConnector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0F59E1-8FDC-55AA-4BD6-CD1EF20AD262}"/>
              </a:ext>
            </a:extLst>
          </p:cNvPr>
          <p:cNvSpPr txBox="1"/>
          <p:nvPr/>
        </p:nvSpPr>
        <p:spPr>
          <a:xfrm>
            <a:off x="294637" y="4101101"/>
            <a:ext cx="1144980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Merchant Card and Bank Account – this must be the Bank Account set up as Online Payment</a:t>
            </a:r>
            <a:endParaRPr lang="en-A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 descr="A screenshot of a credit card&#10;&#10;Description automatically generated">
            <a:extLst>
              <a:ext uri="{FF2B5EF4-FFF2-40B4-BE49-F238E27FC236}">
                <a16:creationId xmlns:a16="http://schemas.microsoft.com/office/drawing/2014/main" id="{3F4F6063-1E8C-CAB4-FC98-AFBD4D005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37" y="4650671"/>
            <a:ext cx="5731510" cy="184912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3F4B2F08-CE88-2EA0-D33D-FCAB4489066E}"/>
              </a:ext>
            </a:extLst>
          </p:cNvPr>
          <p:cNvSpPr txBox="1"/>
          <p:nvPr/>
        </p:nvSpPr>
        <p:spPr>
          <a:xfrm>
            <a:off x="6512560" y="5853460"/>
            <a:ext cx="4510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Click OK, and you will be directed to the </a:t>
            </a:r>
            <a:r>
              <a:rPr lang="en-AU" b="1" dirty="0" err="1">
                <a:solidFill>
                  <a:schemeClr val="bg1">
                    <a:lumMod val="50000"/>
                  </a:schemeClr>
                </a:solidFill>
              </a:rPr>
              <a:t>TravelPay</a:t>
            </a:r>
            <a:r>
              <a:rPr lang="en-AU" dirty="0"/>
              <a:t> site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29378F-E02B-845D-1C20-5F72F68A5861}"/>
              </a:ext>
            </a:extLst>
          </p:cNvPr>
          <p:cNvSpPr txBox="1"/>
          <p:nvPr/>
        </p:nvSpPr>
        <p:spPr>
          <a:xfrm>
            <a:off x="5029200" y="5879980"/>
            <a:ext cx="8839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200" dirty="0"/>
              <a:t>13,041.00</a:t>
            </a:r>
          </a:p>
          <a:p>
            <a:r>
              <a:rPr lang="en-AU" sz="1200" dirty="0"/>
              <a:t>7,500.00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25EB675-D313-9D2F-B37B-97856A5D1E54}"/>
              </a:ext>
            </a:extLst>
          </p:cNvPr>
          <p:cNvSpPr/>
          <p:nvPr/>
        </p:nvSpPr>
        <p:spPr>
          <a:xfrm>
            <a:off x="2184400" y="4822534"/>
            <a:ext cx="1627632" cy="283464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A44726-04AE-B069-AD48-ED5623B142C5}"/>
              </a:ext>
            </a:extLst>
          </p:cNvPr>
          <p:cNvSpPr/>
          <p:nvPr/>
        </p:nvSpPr>
        <p:spPr>
          <a:xfrm>
            <a:off x="2184400" y="5596516"/>
            <a:ext cx="2336800" cy="283464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8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469FBA-E664-9A6F-0748-74FB571E0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AU" sz="4000" b="1" dirty="0" err="1">
                <a:solidFill>
                  <a:srgbClr val="FFFFFF"/>
                </a:solidFill>
              </a:rPr>
              <a:t>TravelPay</a:t>
            </a:r>
            <a:r>
              <a:rPr lang="en-AU" sz="4000" b="1" dirty="0">
                <a:solidFill>
                  <a:srgbClr val="FFFFFF"/>
                </a:solidFill>
              </a:rPr>
              <a:t> Interface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CF4E62C-78FE-34F1-E03D-AF910B6E32A9}"/>
              </a:ext>
            </a:extLst>
          </p:cNvPr>
          <p:cNvSpPr txBox="1"/>
          <p:nvPr/>
        </p:nvSpPr>
        <p:spPr>
          <a:xfrm>
            <a:off x="5542648" y="2071133"/>
            <a:ext cx="6182628" cy="2666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Details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Amount to be Paid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Credit Card Information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Once Processed, a Payment Confirmation will be received from </a:t>
            </a:r>
            <a:r>
              <a:rPr lang="en-AU" b="1" kern="1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TravelPay</a:t>
            </a:r>
            <a:endParaRPr lang="en-AU" b="1" kern="1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57DB3CF-0878-C62E-7221-18D8C1F8D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4" y="1696002"/>
            <a:ext cx="4379596" cy="498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0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469FBA-E664-9A6F-0748-74FB571E0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FFFFFF"/>
                </a:solidFill>
              </a:rPr>
              <a:t>Payment Shown on Customer Invoice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C60B48-8B09-8789-CFDC-870484B40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90" y="1718852"/>
            <a:ext cx="11938614" cy="18733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512ADE-DCFA-BEE1-B9E2-08BA18FF162F}"/>
              </a:ext>
            </a:extLst>
          </p:cNvPr>
          <p:cNvSpPr txBox="1"/>
          <p:nvPr/>
        </p:nvSpPr>
        <p:spPr>
          <a:xfrm>
            <a:off x="7798627" y="1711016"/>
            <a:ext cx="11568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Payment Section of Customer Invoice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516D3C-8863-ECE7-110D-795CAC5CE40A}"/>
              </a:ext>
            </a:extLst>
          </p:cNvPr>
          <p:cNvSpPr txBox="1"/>
          <p:nvPr/>
        </p:nvSpPr>
        <p:spPr>
          <a:xfrm>
            <a:off x="126690" y="3698909"/>
            <a:ext cx="11568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From Customer Invoice:  </a:t>
            </a:r>
            <a:r>
              <a:rPr lang="en-AU" b="1" dirty="0">
                <a:solidFill>
                  <a:schemeClr val="bg1">
                    <a:lumMod val="50000"/>
                  </a:schemeClr>
                </a:solidFill>
              </a:rPr>
              <a:t>Print &gt; Invoice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F17291-8B1D-0D91-C0EB-95C7606FD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063" y="4987343"/>
            <a:ext cx="7271124" cy="86999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BEFE49-2F5F-2D6C-C087-16050A7575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8414" y="5801917"/>
            <a:ext cx="7264773" cy="9716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A0F883-F229-2A47-EE70-F45DD5DF83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484" y="4166689"/>
            <a:ext cx="7652143" cy="666784"/>
          </a:xfrm>
          <a:prstGeom prst="rect">
            <a:avLst/>
          </a:prstGeom>
        </p:spPr>
      </p:pic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F15B49BD-8E6E-A7FD-5BA8-92A5DBD560B5}"/>
              </a:ext>
            </a:extLst>
          </p:cNvPr>
          <p:cNvSpPr/>
          <p:nvPr/>
        </p:nvSpPr>
        <p:spPr>
          <a:xfrm>
            <a:off x="5095593" y="4154753"/>
            <a:ext cx="563527" cy="573649"/>
          </a:xfrm>
          <a:prstGeom prst="flowChartConnector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24709B8-9539-5EC3-52DB-FD315B4B9B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42848" y="3713618"/>
            <a:ext cx="1886047" cy="1143059"/>
          </a:xfrm>
          <a:prstGeom prst="rect">
            <a:avLst/>
          </a:prstGeom>
          <a:ln w="25400">
            <a:solidFill>
              <a:srgbClr val="FFC000"/>
            </a:solidFill>
          </a:ln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3A6705B4-FBEE-6975-F5C9-EE1C66639953}"/>
              </a:ext>
            </a:extLst>
          </p:cNvPr>
          <p:cNvSpPr/>
          <p:nvPr/>
        </p:nvSpPr>
        <p:spPr>
          <a:xfrm>
            <a:off x="8342848" y="4538211"/>
            <a:ext cx="1886047" cy="295262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370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92FF9FF2CFDE49BE8CD21334E2A3DD" ma:contentTypeVersion="14" ma:contentTypeDescription="Create a new document." ma:contentTypeScope="" ma:versionID="a6d18742bbb1ac91f3e5a4d8366eaa1b">
  <xsd:schema xmlns:xsd="http://www.w3.org/2001/XMLSchema" xmlns:xs="http://www.w3.org/2001/XMLSchema" xmlns:p="http://schemas.microsoft.com/office/2006/metadata/properties" xmlns:ns2="5e505b8c-c06d-4880-be8d-e21c63836502" xmlns:ns3="e976d785-5d6b-4a70-bdeb-02b1bf252b3a" targetNamespace="http://schemas.microsoft.com/office/2006/metadata/properties" ma:root="true" ma:fieldsID="158fb7abca99d7cfd700655470af0386" ns2:_="" ns3:_="">
    <xsd:import namespace="5e505b8c-c06d-4880-be8d-e21c63836502"/>
    <xsd:import namespace="e976d785-5d6b-4a70-bdeb-02b1bf252b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05b8c-c06d-4880-be8d-e21c638365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c08364a-01e9-4003-8b0c-9fdc5216a7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76d785-5d6b-4a70-bdeb-02b1bf252b3a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607d452-f577-49b8-bd67-6e20f440ec29}" ma:internalName="TaxCatchAll" ma:showField="CatchAllData" ma:web="e976d785-5d6b-4a70-bdeb-02b1bf252b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76d785-5d6b-4a70-bdeb-02b1bf252b3a" xsi:nil="true"/>
    <lcf76f155ced4ddcb4097134ff3c332f xmlns="5e505b8c-c06d-4880-be8d-e21c63836502">
      <Terms xmlns="http://schemas.microsoft.com/office/infopath/2007/PartnerControls"/>
    </lcf76f155ced4ddcb4097134ff3c332f>
    <SharedWithUsers xmlns="e976d785-5d6b-4a70-bdeb-02b1bf252b3a">
      <UserInfo>
        <DisplayName>Trish Shepherd</DisplayName>
        <AccountId>14</AccountId>
        <AccountType/>
      </UserInfo>
      <UserInfo>
        <DisplayName>Trish Shepherd</DisplayName>
        <AccountId>11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1EA917-398C-4D68-9DDA-4EAEC4A32A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505b8c-c06d-4880-be8d-e21c63836502"/>
    <ds:schemaRef ds:uri="e976d785-5d6b-4a70-bdeb-02b1bf252b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DF72A2-A889-486A-8880-89AF397B1DE7}">
  <ds:schemaRefs>
    <ds:schemaRef ds:uri="5e505b8c-c06d-4880-be8d-e21c63836502"/>
    <ds:schemaRef ds:uri="e976d785-5d6b-4a70-bdeb-02b1bf252b3a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1A8609B-F773-4564-B4A4-A62AD5D987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268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TravelWorks TravelPay Integration</vt:lpstr>
      <vt:lpstr>Set-Up Information 1. Obtain Credentials from TravelPay</vt:lpstr>
      <vt:lpstr>Set-Up Information 2. Credentials provided to TravelWorks</vt:lpstr>
      <vt:lpstr>Enter Bank Account Details in TravelWorks</vt:lpstr>
      <vt:lpstr>Processing a Customer Payment</vt:lpstr>
      <vt:lpstr>TravelPay Interface</vt:lpstr>
      <vt:lpstr>Payment Shown on Customer Invoice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Bronwyn Labate</dc:creator>
  <cp:lastModifiedBy>Leigh Holme</cp:lastModifiedBy>
  <cp:revision>5</cp:revision>
  <dcterms:created xsi:type="dcterms:W3CDTF">2023-06-09T01:20:26Z</dcterms:created>
  <dcterms:modified xsi:type="dcterms:W3CDTF">2023-07-17T03:26:26Z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0x010100C892FF9FF2CFDE49BE8CD21334E2A3DD</vt:lpwstr>
  </property>
  <property fmtid="{D5CDD505-2E9C-101B-9397-08002B2CF9AE}" pid="3" name="MediaServiceImageTags">
    <vt:lpwstr/>
  </property>
</Properties>
</file>